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Oswald"/>
      <p:regular r:id="rId17"/>
      <p:bold r:id="rId18"/>
    </p:embeddedFont>
    <p:embeddedFont>
      <p:font typeface="DM Serif Display"/>
      <p:regular r:id="rId19"/>
      <p: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erifDisplay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Oswald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DMSerifDisplay-regular.fntdata"/><Relationship Id="rId6" Type="http://schemas.openxmlformats.org/officeDocument/2006/relationships/slide" Target="slides/slide1.xml"/><Relationship Id="rId18" Type="http://schemas.openxmlformats.org/officeDocument/2006/relationships/font" Target="fonts/Oswa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c0c981af24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c0c981af24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0c981af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c0c981af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bd3427732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bd3427732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0c981af24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0c981af24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0c981af24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0c981af2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00851e41d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00851e41d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be0c76f02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be0c76f02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bd3046f53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bd3046f53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be0c76f021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be0c76f021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0c981af2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c0c981af2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 result for movie" id="54" name="Google Shape;54;p13"/>
          <p:cNvPicPr preferRelativeResize="0"/>
          <p:nvPr/>
        </p:nvPicPr>
        <p:blipFill rotWithShape="1">
          <a:blip r:embed="rId3">
            <a:alphaModFix amt="41000"/>
          </a:blip>
          <a:srcRect b="0" l="0" r="0" t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2007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What Makes a Movie?</a:t>
            </a:r>
            <a:endParaRPr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39493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D966"/>
                </a:solidFill>
                <a:latin typeface="Oswald"/>
                <a:ea typeface="Oswald"/>
                <a:cs typeface="Oswald"/>
                <a:sym typeface="Oswald"/>
              </a:rPr>
              <a:t>An exploratory data analysis on movie metainformation</a:t>
            </a:r>
            <a:endParaRPr>
              <a:solidFill>
                <a:srgbClr val="FFD966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925100" y="4525800"/>
            <a:ext cx="5293800" cy="61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2CC"/>
                </a:solidFill>
                <a:latin typeface="Oswald"/>
                <a:ea typeface="Oswald"/>
                <a:cs typeface="Oswald"/>
                <a:sym typeface="Oswald"/>
              </a:rPr>
              <a:t>DataRes Winter 2021 Project by “Team Amigos”</a:t>
            </a:r>
            <a:endParaRPr sz="2000">
              <a:solidFill>
                <a:srgbClr val="FFF2CC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235500" y="140225"/>
            <a:ext cx="77199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Oswald"/>
                <a:ea typeface="Oswald"/>
                <a:cs typeface="Oswald"/>
                <a:sym typeface="Oswald"/>
              </a:rPr>
              <a:t>Number of Movies Released Throughout the Years</a:t>
            </a:r>
            <a:endParaRPr sz="312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235500" y="1092600"/>
            <a:ext cx="35019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number of movies released has increased with time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largest number of movies released was in 2014, with 1912 movies produced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smallest number was in 1911, with only 1 movie produced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7019" l="499" r="11827" t="0"/>
          <a:stretch/>
        </p:blipFill>
        <p:spPr>
          <a:xfrm>
            <a:off x="3860525" y="1062488"/>
            <a:ext cx="5013828" cy="3323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type="title"/>
          </p:nvPr>
        </p:nvSpPr>
        <p:spPr>
          <a:xfrm>
            <a:off x="235500" y="140225"/>
            <a:ext cx="43365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Oswald"/>
                <a:ea typeface="Oswald"/>
                <a:cs typeface="Oswald"/>
                <a:sym typeface="Oswald"/>
              </a:rPr>
              <a:t>How Movie Budgets &amp; Revenues Have Changed Over Time</a:t>
            </a:r>
            <a:endParaRPr sz="312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235500" y="1872975"/>
            <a:ext cx="41124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➔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Over the past 100+ years, movie budgets and revenues have significantly increased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➔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movie with the highest budget, </a:t>
            </a:r>
            <a:r>
              <a:rPr i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Pirates of the Caribbean: On Stranger Tides,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was released in 2011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swald"/>
              <a:buChar char="➔"/>
            </a:pP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 movie with the highest revenue, </a:t>
            </a:r>
            <a:r>
              <a:rPr i="1"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Avatar, </a:t>
            </a:r>
            <a:r>
              <a:rPr lang="en" sz="1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was released in 2009</a:t>
            </a:r>
            <a:endParaRPr sz="1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b="13012" l="23258" r="879" t="18211"/>
          <a:stretch/>
        </p:blipFill>
        <p:spPr>
          <a:xfrm>
            <a:off x="4555450" y="47700"/>
            <a:ext cx="4471150" cy="2533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 rotWithShape="1">
          <a:blip r:embed="rId4">
            <a:alphaModFix/>
          </a:blip>
          <a:srcRect b="13541" l="23203" r="820" t="18413"/>
          <a:stretch/>
        </p:blipFill>
        <p:spPr>
          <a:xfrm>
            <a:off x="4555450" y="2610750"/>
            <a:ext cx="4471150" cy="2502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/>
        </p:nvSpPr>
        <p:spPr>
          <a:xfrm>
            <a:off x="5613100" y="715425"/>
            <a:ext cx="35310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Large diversity, uneven distribution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45% of movies collected are from the US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21.9% of US citizens do not consider English to be their main language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Only 20% of the World (including the US) speaks English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5613110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13381" l="27473" r="625" t="18586"/>
          <a:stretch/>
        </p:blipFill>
        <p:spPr>
          <a:xfrm>
            <a:off x="4825000" y="76200"/>
            <a:ext cx="4149000" cy="246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4">
            <a:alphaModFix/>
          </a:blip>
          <a:srcRect b="13345" l="27398" r="576" t="18567"/>
          <a:stretch/>
        </p:blipFill>
        <p:spPr>
          <a:xfrm>
            <a:off x="4825000" y="2625926"/>
            <a:ext cx="4149000" cy="244137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235500" y="140225"/>
            <a:ext cx="43365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Oswald"/>
                <a:ea typeface="Oswald"/>
                <a:cs typeface="Oswald"/>
                <a:sym typeface="Oswald"/>
              </a:rPr>
              <a:t>How Movie Ratings &amp; Runtimes Have Changed Over Time</a:t>
            </a:r>
            <a:endParaRPr sz="312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235500" y="2025375"/>
            <a:ext cx="4112400" cy="223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➔"/>
            </a:pPr>
            <a:r>
              <a:rPr lang="en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There has not been a significant change in the average movie ratings throughout the last 100+ years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Oswald"/>
              <a:buChar char="➔"/>
            </a:pPr>
            <a:r>
              <a:rPr lang="en" sz="1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It seems as though there has been a very slight increase in the average runtime of movies over the years</a:t>
            </a:r>
            <a:endParaRPr sz="1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6"/>
          <p:cNvPicPr preferRelativeResize="0"/>
          <p:nvPr/>
        </p:nvPicPr>
        <p:blipFill rotWithShape="1">
          <a:blip r:embed="rId3">
            <a:alphaModFix/>
          </a:blip>
          <a:srcRect b="4998" l="17017" r="28244" t="5097"/>
          <a:stretch/>
        </p:blipFill>
        <p:spPr>
          <a:xfrm>
            <a:off x="59954" y="428633"/>
            <a:ext cx="4141022" cy="428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 rotWithShape="1">
          <a:blip r:embed="rId4">
            <a:alphaModFix/>
          </a:blip>
          <a:srcRect b="5623" l="18504" r="26782" t="7047"/>
          <a:stretch/>
        </p:blipFill>
        <p:spPr>
          <a:xfrm>
            <a:off x="4252275" y="428625"/>
            <a:ext cx="4260773" cy="4286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" name="Google Shape;78;p16"/>
          <p:cNvGrpSpPr/>
          <p:nvPr/>
        </p:nvGrpSpPr>
        <p:grpSpPr>
          <a:xfrm>
            <a:off x="8564350" y="427475"/>
            <a:ext cx="503445" cy="4288549"/>
            <a:chOff x="7778525" y="150188"/>
            <a:chExt cx="503445" cy="4288549"/>
          </a:xfrm>
        </p:grpSpPr>
        <p:pic>
          <p:nvPicPr>
            <p:cNvPr id="79" name="Google Shape;79;p16"/>
            <p:cNvPicPr preferRelativeResize="0"/>
            <p:nvPr/>
          </p:nvPicPr>
          <p:blipFill rotWithShape="1">
            <a:blip r:embed="rId5">
              <a:alphaModFix/>
            </a:blip>
            <a:srcRect b="6472" l="65704" r="31019" t="5110"/>
            <a:stretch/>
          </p:blipFill>
          <p:spPr>
            <a:xfrm>
              <a:off x="7778525" y="150200"/>
              <a:ext cx="261043" cy="42885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6"/>
            <p:cNvPicPr preferRelativeResize="0"/>
            <p:nvPr/>
          </p:nvPicPr>
          <p:blipFill rotWithShape="1">
            <a:blip r:embed="rId6">
              <a:alphaModFix/>
            </a:blip>
            <a:srcRect b="5054" l="65861" r="30862" t="5162"/>
            <a:stretch/>
          </p:blipFill>
          <p:spPr>
            <a:xfrm>
              <a:off x="8039575" y="150188"/>
              <a:ext cx="242395" cy="42885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/>
        </p:nvSpPr>
        <p:spPr>
          <a:xfrm>
            <a:off x="235500" y="1413575"/>
            <a:ext cx="4011300" cy="326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Average revenue-to-budget ratio: 1391.73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Movie with most revenue: </a:t>
            </a:r>
            <a:r>
              <a:rPr i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Avatar</a:t>
            </a:r>
            <a:endParaRPr i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Movie with highest budget: </a:t>
            </a:r>
            <a:r>
              <a:rPr i="1"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Pirates of the Caribbean: On Stranger Tides</a:t>
            </a:r>
            <a:endParaRPr i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Movie budget has very little influence on its ratings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235500" y="140225"/>
            <a:ext cx="38589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Oswald"/>
                <a:ea typeface="Oswald"/>
                <a:cs typeface="Oswald"/>
                <a:sym typeface="Oswald"/>
              </a:rPr>
              <a:t>Movie Budget’s Influence on Revenue and Ratings</a:t>
            </a:r>
            <a:endParaRPr sz="312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3650" y="0"/>
            <a:ext cx="473646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Movie Genres Distribution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0" y="1168775"/>
            <a:ext cx="5351775" cy="35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/>
        </p:nvSpPr>
        <p:spPr>
          <a:xfrm>
            <a:off x="6241200" y="1160425"/>
            <a:ext cx="2524800" cy="348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Movie genre with highest # of movies: Drama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Thriller, Romance, Comedy, Action also popular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Most movies had multiple genres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37913" y="222275"/>
            <a:ext cx="2851800" cy="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20">
                <a:latin typeface="Oswald"/>
                <a:ea typeface="Oswald"/>
                <a:cs typeface="Oswald"/>
                <a:sym typeface="Oswald"/>
              </a:rPr>
              <a:t>Popular </a:t>
            </a:r>
            <a:r>
              <a:rPr lang="en" sz="2820">
                <a:latin typeface="Oswald"/>
                <a:ea typeface="Oswald"/>
                <a:cs typeface="Oswald"/>
                <a:sym typeface="Oswald"/>
              </a:rPr>
              <a:t>Keywords</a:t>
            </a:r>
            <a:endParaRPr sz="2820"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100" name="Google Shape;100;p19"/>
          <p:cNvGrpSpPr/>
          <p:nvPr/>
        </p:nvGrpSpPr>
        <p:grpSpPr>
          <a:xfrm>
            <a:off x="0" y="1607600"/>
            <a:ext cx="3641425" cy="2844850"/>
            <a:chOff x="0" y="1315900"/>
            <a:chExt cx="3641425" cy="2844850"/>
          </a:xfrm>
        </p:grpSpPr>
        <p:pic>
          <p:nvPicPr>
            <p:cNvPr descr="Image result for movie theater movie poster now showing" id="101" name="Google Shape;101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315900"/>
              <a:ext cx="3641425" cy="2844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9"/>
            <p:cNvPicPr preferRelativeResize="0"/>
            <p:nvPr/>
          </p:nvPicPr>
          <p:blipFill rotWithShape="1">
            <a:blip r:embed="rId4">
              <a:alphaModFix/>
            </a:blip>
            <a:srcRect b="9290" l="4213" r="5370" t="4121"/>
            <a:stretch/>
          </p:blipFill>
          <p:spPr>
            <a:xfrm>
              <a:off x="545313" y="1691425"/>
              <a:ext cx="2550799" cy="1809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" name="Google Shape;103;p19"/>
            <p:cNvSpPr/>
            <p:nvPr/>
          </p:nvSpPr>
          <p:spPr>
            <a:xfrm>
              <a:off x="614500" y="3597600"/>
              <a:ext cx="2423700" cy="221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erif Display"/>
                  <a:ea typeface="DM Serif Display"/>
                  <a:cs typeface="DM Serif Display"/>
                  <a:sym typeface="DM Serif Display"/>
                </a:rPr>
                <a:t>Action Movies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4" name="Google Shape;104;p19"/>
          <p:cNvGrpSpPr/>
          <p:nvPr/>
        </p:nvGrpSpPr>
        <p:grpSpPr>
          <a:xfrm>
            <a:off x="3552313" y="526338"/>
            <a:ext cx="2616925" cy="3587775"/>
            <a:chOff x="3552313" y="526338"/>
            <a:chExt cx="2616925" cy="3587775"/>
          </a:xfrm>
        </p:grpSpPr>
        <p:pic>
          <p:nvPicPr>
            <p:cNvPr descr="Image result for movie theater movie poster now showing" id="105" name="Google Shape;10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52313" y="526338"/>
              <a:ext cx="2616925" cy="3587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Google Shape;106;p1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85102" y="986865"/>
              <a:ext cx="1751346" cy="231576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19"/>
            <p:cNvSpPr/>
            <p:nvPr/>
          </p:nvSpPr>
          <p:spPr>
            <a:xfrm>
              <a:off x="3985113" y="3434400"/>
              <a:ext cx="1785600" cy="27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erif Display"/>
                  <a:ea typeface="DM Serif Display"/>
                  <a:cs typeface="DM Serif Display"/>
                  <a:sym typeface="DM Serif Display"/>
                </a:rPr>
                <a:t>Horror Movies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  <p:grpSp>
        <p:nvGrpSpPr>
          <p:cNvPr id="108" name="Google Shape;108;p19"/>
          <p:cNvGrpSpPr/>
          <p:nvPr/>
        </p:nvGrpSpPr>
        <p:grpSpPr>
          <a:xfrm>
            <a:off x="6169225" y="1490287"/>
            <a:ext cx="2969075" cy="3001699"/>
            <a:chOff x="6148425" y="1237487"/>
            <a:chExt cx="2969075" cy="3001699"/>
          </a:xfrm>
        </p:grpSpPr>
        <p:pic>
          <p:nvPicPr>
            <p:cNvPr descr="Image result for movie theater movie poster now showing" id="109" name="Google Shape;109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148425" y="1237487"/>
              <a:ext cx="2969075" cy="3001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10;p1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25324" y="1610408"/>
              <a:ext cx="2015278" cy="19087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" name="Google Shape;111;p19"/>
            <p:cNvSpPr/>
            <p:nvPr/>
          </p:nvSpPr>
          <p:spPr>
            <a:xfrm>
              <a:off x="6625450" y="3608513"/>
              <a:ext cx="2015400" cy="273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M Serif Display"/>
                  <a:ea typeface="DM Serif Display"/>
                  <a:cs typeface="DM Serif Display"/>
                  <a:sym typeface="DM Serif Display"/>
                </a:rPr>
                <a:t>Romance Movies</a:t>
              </a:r>
              <a:endParaRPr>
                <a:latin typeface="DM Serif Display"/>
                <a:ea typeface="DM Serif Display"/>
                <a:cs typeface="DM Serif Display"/>
                <a:sym typeface="DM Serif Display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Movie Cast/Credits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6100" y="2218342"/>
            <a:ext cx="3825950" cy="255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825" y="2218350"/>
            <a:ext cx="3825950" cy="25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255000" y="1017725"/>
            <a:ext cx="8634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>
                <a:solidFill>
                  <a:srgbClr val="FFFFFF"/>
                </a:solidFill>
              </a:rPr>
              <a:t>The majority of cast and crew members are male (even with the large unknown proportion we still expect males to make up the majority based on past trends)</a:t>
            </a:r>
            <a:endParaRPr>
              <a:solidFill>
                <a:srgbClr val="FFFF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➔"/>
            </a:pPr>
            <a:r>
              <a:rPr lang="en">
                <a:solidFill>
                  <a:srgbClr val="FFFFFF"/>
                </a:solidFill>
              </a:rPr>
              <a:t>Looking forward to increased diversity in the movie production process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21"/>
          <p:cNvGrpSpPr/>
          <p:nvPr/>
        </p:nvGrpSpPr>
        <p:grpSpPr>
          <a:xfrm>
            <a:off x="4688816" y="48625"/>
            <a:ext cx="4395676" cy="5046275"/>
            <a:chOff x="6609181" y="13"/>
            <a:chExt cx="2622406" cy="5143487"/>
          </a:xfrm>
        </p:grpSpPr>
        <p:pic>
          <p:nvPicPr>
            <p:cNvPr id="125" name="Google Shape;125;p21"/>
            <p:cNvPicPr preferRelativeResize="0"/>
            <p:nvPr/>
          </p:nvPicPr>
          <p:blipFill rotWithShape="1">
            <a:blip r:embed="rId3">
              <a:alphaModFix/>
            </a:blip>
            <a:srcRect b="4998" l="17016" r="26354" t="5097"/>
            <a:stretch/>
          </p:blipFill>
          <p:spPr>
            <a:xfrm>
              <a:off x="6609181" y="13"/>
              <a:ext cx="2622406" cy="2602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21"/>
            <p:cNvPicPr preferRelativeResize="0"/>
            <p:nvPr/>
          </p:nvPicPr>
          <p:blipFill rotWithShape="1">
            <a:blip r:embed="rId4">
              <a:alphaModFix/>
            </a:blip>
            <a:srcRect b="5623" l="17317" r="26439" t="7047"/>
            <a:stretch/>
          </p:blipFill>
          <p:spPr>
            <a:xfrm>
              <a:off x="6609181" y="2598372"/>
              <a:ext cx="2622406" cy="254512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7" name="Google Shape;127;p21"/>
          <p:cNvSpPr txBox="1"/>
          <p:nvPr>
            <p:ph type="title"/>
          </p:nvPr>
        </p:nvSpPr>
        <p:spPr>
          <a:xfrm>
            <a:off x="235500" y="140225"/>
            <a:ext cx="6096300" cy="1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120">
                <a:latin typeface="Oswald"/>
                <a:ea typeface="Oswald"/>
                <a:cs typeface="Oswald"/>
                <a:sym typeface="Oswald"/>
              </a:rPr>
              <a:t>Release Dates and Languages</a:t>
            </a:r>
            <a:endParaRPr sz="312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312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78700" y="747600"/>
            <a:ext cx="39357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This visual illustrates when movies of specific languages were released 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We can see that movies in English were produced very early on, and they have been released almost every year since 1906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swald"/>
              <a:buChar char="➔"/>
            </a:pPr>
            <a:r>
              <a:rPr lang="en" sz="2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Movies in Punjabi, Maltese, and Inuktitut were the last to be produced (this is specific to the dataset we are working with)</a:t>
            </a:r>
            <a:endParaRPr sz="2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